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356" r:id="rId4"/>
    <p:sldId id="357" r:id="rId5"/>
    <p:sldId id="358" r:id="rId6"/>
    <p:sldId id="259" r:id="rId7"/>
    <p:sldId id="296" r:id="rId8"/>
    <p:sldId id="342" r:id="rId9"/>
    <p:sldId id="334" r:id="rId10"/>
    <p:sldId id="335" r:id="rId11"/>
    <p:sldId id="336" r:id="rId12"/>
    <p:sldId id="328" r:id="rId13"/>
    <p:sldId id="297" r:id="rId14"/>
    <p:sldId id="350" r:id="rId15"/>
    <p:sldId id="293" r:id="rId16"/>
    <p:sldId id="329" r:id="rId17"/>
    <p:sldId id="298" r:id="rId18"/>
    <p:sldId id="338" r:id="rId19"/>
    <p:sldId id="330" r:id="rId20"/>
    <p:sldId id="295" r:id="rId21"/>
    <p:sldId id="312" r:id="rId22"/>
    <p:sldId id="339" r:id="rId23"/>
    <p:sldId id="349" r:id="rId24"/>
    <p:sldId id="294" r:id="rId25"/>
    <p:sldId id="302" r:id="rId26"/>
    <p:sldId id="340" r:id="rId27"/>
    <p:sldId id="341" r:id="rId28"/>
    <p:sldId id="347" r:id="rId29"/>
    <p:sldId id="332" r:id="rId30"/>
    <p:sldId id="351" r:id="rId31"/>
    <p:sldId id="333" r:id="rId32"/>
    <p:sldId id="344" r:id="rId33"/>
    <p:sldId id="343" r:id="rId34"/>
    <p:sldId id="345" r:id="rId35"/>
    <p:sldId id="352" r:id="rId36"/>
    <p:sldId id="353" r:id="rId37"/>
    <p:sldId id="354" r:id="rId38"/>
    <p:sldId id="337" r:id="rId39"/>
    <p:sldId id="355" r:id="rId40"/>
  </p:sldIdLst>
  <p:sldSz cx="9144000" cy="5143500" type="screen16x9"/>
  <p:notesSz cx="6858000" cy="9144000"/>
  <p:embeddedFontLst>
    <p:embeddedFont>
      <p:font typeface="Arial Unicode MS" panose="02010600030101010101" charset="-122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ＭＳ Ｐゴシック" panose="020B0600070205080204" pitchFamily="34" charset="-128"/>
      <p:regular r:id="rId4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88524E8-F18D-4925-8788-3BA63FD10D9F}">
          <p14:sldIdLst>
            <p14:sldId id="256"/>
            <p14:sldId id="257"/>
            <p14:sldId id="356"/>
            <p14:sldId id="357"/>
            <p14:sldId id="358"/>
            <p14:sldId id="259"/>
            <p14:sldId id="296"/>
            <p14:sldId id="342"/>
            <p14:sldId id="334"/>
            <p14:sldId id="335"/>
            <p14:sldId id="336"/>
            <p14:sldId id="328"/>
            <p14:sldId id="297"/>
            <p14:sldId id="350"/>
            <p14:sldId id="293"/>
            <p14:sldId id="329"/>
            <p14:sldId id="298"/>
            <p14:sldId id="338"/>
            <p14:sldId id="330"/>
            <p14:sldId id="295"/>
            <p14:sldId id="312"/>
            <p14:sldId id="339"/>
            <p14:sldId id="349"/>
            <p14:sldId id="294"/>
            <p14:sldId id="302"/>
            <p14:sldId id="340"/>
            <p14:sldId id="341"/>
            <p14:sldId id="347"/>
            <p14:sldId id="332"/>
            <p14:sldId id="351"/>
            <p14:sldId id="333"/>
            <p14:sldId id="344"/>
            <p14:sldId id="343"/>
            <p14:sldId id="345"/>
            <p14:sldId id="352"/>
            <p14:sldId id="353"/>
            <p14:sldId id="354"/>
            <p14:sldId id="337"/>
            <p14:sldId id="355"/>
          </p14:sldIdLst>
        </p14:section>
        <p14:section name="无标题节" id="{295C8A62-12AE-4459-83D9-E34DB479808F}">
          <p14:sldIdLst/>
        </p14:section>
      </p14:sectionLst>
    </p:ex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16" pos="386">
          <p15:clr>
            <a:srgbClr val="A4A3A4"/>
          </p15:clr>
        </p15:guide>
        <p15:guide id="17" pos="5375">
          <p15:clr>
            <a:srgbClr val="A4A3A4"/>
          </p15:clr>
        </p15:guide>
        <p15:guide id="18" orient="horz" pos="1620" userDrawn="1">
          <p15:clr>
            <a:srgbClr val="A4A3A4"/>
          </p15:clr>
        </p15:guide>
        <p15:guide id="19" orient="horz" pos="22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PTer_Tang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B38"/>
    <a:srgbClr val="151F29"/>
    <a:srgbClr val="FC611F"/>
    <a:srgbClr val="FFC543"/>
    <a:srgbClr val="F34D03"/>
    <a:srgbClr val="343A42"/>
    <a:srgbClr val="FEAF00"/>
    <a:srgbClr val="FFCC5B"/>
    <a:srgbClr val="EAA200"/>
    <a:srgbClr val="D69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248" autoAdjust="0"/>
  </p:normalViewPr>
  <p:slideViewPr>
    <p:cSldViewPr snapToGrid="0">
      <p:cViewPr varScale="1">
        <p:scale>
          <a:sx n="145" d="100"/>
          <a:sy n="145" d="100"/>
        </p:scale>
        <p:origin x="624" y="120"/>
      </p:cViewPr>
      <p:guideLst>
        <p:guide pos="2880"/>
        <p:guide pos="386"/>
        <p:guide pos="5375"/>
        <p:guide orient="horz" pos="1620"/>
        <p:guide orient="horz" pos="22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3B35E-2B52-46A9-B487-11FFF08415F9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6BF4F-2F03-42A8-A044-974FC80D27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08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CCFDA-07A8-45FD-A46A-DFD73DA7AABA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DB06F-26D1-4B27-BADA-80ECDEEE8BC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691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943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450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370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504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45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07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144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28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DAB2-564E-4532-81D9-99F974405A41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78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4B0C-A1BD-45C6-8646-14FE5DDBB0A6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237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D77D-49A0-4D11-AD82-4565438F9E92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2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3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4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090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44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9472F-A5DA-4179-B9F8-99F9FACC98FA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9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0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1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15126A41-347E-4916-BBAE-EA725A5E32C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390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643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16252-7B8A-42FB-B731-A593BE82547B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16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479A-F0E9-408E-AC96-12A50DF6DFD5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88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16493-6163-4328-B0E8-1451112E27BD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02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05B-AFAC-47C2-9CCD-15FF9FAC62EE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76CB3-27E0-44FC-A32A-88810EDA6F90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867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4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TextBox 1031"/>
          <p:cNvSpPr txBox="1"/>
          <p:nvPr/>
        </p:nvSpPr>
        <p:spPr>
          <a:xfrm>
            <a:off x="2329244" y="3284704"/>
            <a:ext cx="4485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1C2B38"/>
                </a:solidFill>
              </a:rPr>
              <a:t>The Pilot Of Hadoop</a:t>
            </a:r>
            <a:endParaRPr lang="zh-CN" altLang="en-US" sz="4000" b="1" dirty="0">
              <a:solidFill>
                <a:srgbClr val="1C2B38"/>
              </a:solidFill>
            </a:endParaRPr>
          </a:p>
        </p:txBody>
      </p:sp>
      <p:sp>
        <p:nvSpPr>
          <p:cNvPr id="1036" name="矩形 1035"/>
          <p:cNvSpPr/>
          <p:nvPr/>
        </p:nvSpPr>
        <p:spPr>
          <a:xfrm>
            <a:off x="2445264" y="4085936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1C2B38"/>
                </a:solidFill>
                <a:latin typeface="+mj-lt"/>
              </a:rPr>
              <a:t>2017.5</a:t>
            </a:r>
            <a:endParaRPr lang="zh-CN" altLang="en-US" dirty="0">
              <a:solidFill>
                <a:srgbClr val="1C2B38"/>
              </a:solidFill>
              <a:latin typeface="+mj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504725" y="4085936"/>
            <a:ext cx="901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1C2B38"/>
                </a:solidFill>
                <a:latin typeface="+mj-lt"/>
              </a:rPr>
              <a:t>XenRon</a:t>
            </a:r>
            <a:endParaRPr lang="zh-CN" altLang="en-US" dirty="0">
              <a:solidFill>
                <a:srgbClr val="1C2B38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682" y="401194"/>
            <a:ext cx="4012752" cy="283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8585" y="235302"/>
            <a:ext cx="14285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Virtual Box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83464" y="3938330"/>
            <a:ext cx="39737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Official Website</a:t>
            </a:r>
            <a:r>
              <a:rPr lang="zh-CN" altLang="en-US" sz="1600" dirty="0">
                <a:solidFill>
                  <a:srgbClr val="1C2B38"/>
                </a:solidFill>
              </a:rPr>
              <a:t> </a:t>
            </a:r>
            <a:r>
              <a:rPr lang="en-US" altLang="zh-CN" sz="1600" dirty="0">
                <a:solidFill>
                  <a:srgbClr val="1C2B38"/>
                </a:solidFill>
              </a:rPr>
              <a:t>: 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</a:t>
            </a:r>
            <a:r>
              <a:rPr lang="en-US" altLang="zh-CN" sz="1600" dirty="0" smtClean="0">
                <a:solidFill>
                  <a:srgbClr val="1C2B38"/>
                </a:solidFill>
              </a:rPr>
              <a:t>www.virtualbox.org/</a:t>
            </a: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https://www.virtualbox.org/wiki/Downloads</a:t>
            </a:r>
          </a:p>
          <a:p>
            <a:endParaRPr lang="en-US" altLang="zh-CN" sz="1600" dirty="0">
              <a:solidFill>
                <a:srgbClr val="1C2B38"/>
              </a:solidFill>
            </a:endParaRPr>
          </a:p>
        </p:txBody>
      </p:sp>
      <p:sp>
        <p:nvSpPr>
          <p:cNvPr id="8" name="矩形 39"/>
          <p:cNvSpPr/>
          <p:nvPr/>
        </p:nvSpPr>
        <p:spPr>
          <a:xfrm>
            <a:off x="4505693" y="3938330"/>
            <a:ext cx="42785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C2B38"/>
                </a:solidFill>
              </a:rPr>
              <a:t>Virtual </a:t>
            </a:r>
            <a:r>
              <a:rPr lang="en-US" altLang="zh-CN" sz="1600" dirty="0" smtClean="0">
                <a:solidFill>
                  <a:srgbClr val="1C2B38"/>
                </a:solidFill>
              </a:rPr>
              <a:t>networking</a:t>
            </a:r>
            <a:r>
              <a:rPr lang="zh-CN" altLang="en-US" sz="1600" dirty="0" smtClean="0">
                <a:solidFill>
                  <a:srgbClr val="1C2B38"/>
                </a:solidFill>
              </a:rPr>
              <a:t> </a:t>
            </a:r>
            <a:r>
              <a:rPr lang="en-US" altLang="zh-CN" sz="1600" dirty="0">
                <a:solidFill>
                  <a:srgbClr val="1C2B38"/>
                </a:solidFill>
              </a:rPr>
              <a:t>: 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r>
              <a:rPr lang="en-US" altLang="zh-CN" sz="1600" dirty="0" smtClean="0">
                <a:solidFill>
                  <a:srgbClr val="1C2B38"/>
                </a:solidFill>
              </a:rPr>
              <a:t>https</a:t>
            </a:r>
            <a:r>
              <a:rPr lang="en-US" altLang="zh-CN" sz="1600" dirty="0">
                <a:solidFill>
                  <a:srgbClr val="1C2B38"/>
                </a:solidFill>
              </a:rPr>
              <a:t>://www.virtualbox.org/manual/ch06.html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184" y="536307"/>
            <a:ext cx="4458763" cy="338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4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9183" y="235302"/>
            <a:ext cx="9973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Docker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9" y="872463"/>
            <a:ext cx="1241511" cy="11076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8" y="1980103"/>
            <a:ext cx="3906988" cy="29302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64" y="1154940"/>
            <a:ext cx="4178917" cy="313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7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2984" y="224902"/>
            <a:ext cx="986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GitHub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899097"/>
            <a:ext cx="975610" cy="9756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033" y="743712"/>
            <a:ext cx="6435656" cy="414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11270" y="224902"/>
            <a:ext cx="5148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Git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83464" y="4171702"/>
            <a:ext cx="51333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Official Website</a:t>
            </a:r>
            <a:r>
              <a:rPr lang="zh-CN" altLang="en-US" sz="1600" dirty="0">
                <a:solidFill>
                  <a:srgbClr val="1C2B38"/>
                </a:solidFill>
              </a:rPr>
              <a:t> </a:t>
            </a:r>
            <a:r>
              <a:rPr lang="en-US" altLang="zh-CN" sz="1600" dirty="0">
                <a:solidFill>
                  <a:srgbClr val="1C2B38"/>
                </a:solidFill>
              </a:rPr>
              <a:t>: 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https://git-scm.com/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The latest stable Release : </a:t>
            </a:r>
            <a:r>
              <a:rPr lang="en-US" altLang="zh-CN" sz="1600" dirty="0" smtClean="0">
                <a:solidFill>
                  <a:srgbClr val="1C2B38"/>
                </a:solidFill>
              </a:rPr>
              <a:t>v2.11.1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909872"/>
            <a:ext cx="1381213" cy="5767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222" y="909872"/>
            <a:ext cx="6808662" cy="342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1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11270" y="224902"/>
            <a:ext cx="5148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Git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14" y="683705"/>
            <a:ext cx="6502734" cy="42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4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44328" y="1287955"/>
            <a:ext cx="265534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</a:t>
            </a:r>
            <a:r>
              <a:rPr lang="en-US" altLang="zh-CN" sz="7200" b="1" dirty="0" smtClean="0">
                <a:solidFill>
                  <a:srgbClr val="1C2B3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813858" y="3911446"/>
            <a:ext cx="35162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Hadoop Eco System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846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8406" y="199048"/>
            <a:ext cx="16001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Distributions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15" y="874597"/>
            <a:ext cx="7817177" cy="375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6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7806" y="199048"/>
            <a:ext cx="12266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Cloudera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53" y="1012460"/>
            <a:ext cx="8538252" cy="380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7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38912" y="198933"/>
            <a:ext cx="2611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Hadoop Eco System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54" y="743712"/>
            <a:ext cx="6582693" cy="414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38912" y="198933"/>
            <a:ext cx="2611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Hadoop Eco System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40" y="809495"/>
            <a:ext cx="5501075" cy="40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9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 flipH="1">
            <a:off x="559370" y="2234057"/>
            <a:ext cx="3896763" cy="858274"/>
            <a:chOff x="149428" y="1874598"/>
            <a:chExt cx="3896763" cy="858274"/>
          </a:xfrm>
          <a:solidFill>
            <a:srgbClr val="1C2B38"/>
          </a:solidFill>
        </p:grpSpPr>
        <p:sp>
          <p:nvSpPr>
            <p:cNvPr id="51" name="圆角矩形 50"/>
            <p:cNvSpPr/>
            <p:nvPr/>
          </p:nvSpPr>
          <p:spPr>
            <a:xfrm rot="10800000">
              <a:off x="399987" y="1874598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16200000">
              <a:off x="190576" y="2148552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5"/>
          <p:cNvGrpSpPr>
            <a:grpSpLocks/>
          </p:cNvGrpSpPr>
          <p:nvPr/>
        </p:nvGrpSpPr>
        <p:grpSpPr bwMode="auto">
          <a:xfrm>
            <a:off x="601709" y="1277655"/>
            <a:ext cx="3902075" cy="857250"/>
            <a:chOff x="258284" y="2184339"/>
            <a:chExt cx="3902236" cy="858274"/>
          </a:xfrm>
        </p:grpSpPr>
        <p:sp>
          <p:nvSpPr>
            <p:cNvPr id="42" name="圆角矩形 41"/>
            <p:cNvSpPr/>
            <p:nvPr/>
          </p:nvSpPr>
          <p:spPr>
            <a:xfrm>
              <a:off x="258284" y="2184339"/>
              <a:ext cx="3646637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3945303" y="2487267"/>
              <a:ext cx="174834" cy="255599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flipH="1">
            <a:off x="553897" y="4131851"/>
            <a:ext cx="3902236" cy="858274"/>
            <a:chOff x="2252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16200000">
              <a:off x="43400" y="2500579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54058" y="3175005"/>
            <a:ext cx="3902236" cy="858274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58" name="Line 21"/>
          <p:cNvSpPr>
            <a:spLocks noChangeShapeType="1"/>
          </p:cNvSpPr>
          <p:nvPr/>
        </p:nvSpPr>
        <p:spPr bwMode="auto">
          <a:xfrm flipH="1">
            <a:off x="1543426" y="248549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9" name="Line 22"/>
          <p:cNvSpPr>
            <a:spLocks noChangeShapeType="1"/>
          </p:cNvSpPr>
          <p:nvPr/>
        </p:nvSpPr>
        <p:spPr bwMode="auto">
          <a:xfrm flipH="1">
            <a:off x="1543426" y="248549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8" name="TextBox 2067"/>
          <p:cNvSpPr txBox="1"/>
          <p:nvPr/>
        </p:nvSpPr>
        <p:spPr>
          <a:xfrm flipH="1">
            <a:off x="3447369" y="1296288"/>
            <a:ext cx="841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362348" y="3186729"/>
            <a:ext cx="861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3411487" y="4174808"/>
            <a:ext cx="861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398511" y="2264035"/>
            <a:ext cx="841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58254" y="472086"/>
            <a:ext cx="4011840" cy="830997"/>
            <a:chOff x="2558254" y="691542"/>
            <a:chExt cx="4011840" cy="830997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9" y="691542"/>
              <a:ext cx="29311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 smtClean="0">
                  <a:solidFill>
                    <a:srgbClr val="1C2B38"/>
                  </a:solidFill>
                  <a:latin typeface="+mj-lt"/>
                </a:rPr>
                <a:t>CONTENTS</a:t>
              </a:r>
              <a:endParaRPr lang="zh-CN" altLang="en-US" sz="4800" b="1" dirty="0">
                <a:solidFill>
                  <a:srgbClr val="1C2B38"/>
                </a:solidFill>
                <a:latin typeface="+mj-lt"/>
              </a:endParaRP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844828" y="1275290"/>
            <a:ext cx="24518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Preliminary </a:t>
            </a:r>
            <a:r>
              <a:rPr lang="en-US" altLang="zh-CN" sz="2400" dirty="0" smtClean="0">
                <a:solidFill>
                  <a:schemeClr val="bg1"/>
                </a:solidFill>
              </a:rPr>
              <a:t>Topics</a:t>
            </a:r>
          </a:p>
          <a:p>
            <a:pPr algn="ctr"/>
            <a:r>
              <a:rPr lang="ja-JP" altLang="en-US" sz="2400" dirty="0">
                <a:solidFill>
                  <a:schemeClr val="bg1"/>
                </a:solidFill>
              </a:rPr>
              <a:t>事前準</a:t>
            </a:r>
            <a:r>
              <a:rPr lang="ja-JP" altLang="en-US" sz="2400" dirty="0" smtClean="0">
                <a:solidFill>
                  <a:schemeClr val="bg1"/>
                </a:solidFill>
              </a:rPr>
              <a:t>備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95595" y="4120921"/>
            <a:ext cx="28455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Hadoop Environment</a:t>
            </a:r>
          </a:p>
          <a:p>
            <a:pPr algn="ctr"/>
            <a:r>
              <a:rPr lang="ja-JP" altLang="en-US" sz="2400" dirty="0" smtClean="0">
                <a:solidFill>
                  <a:schemeClr val="bg1"/>
                </a:solidFill>
              </a:rPr>
              <a:t>実験環境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23911" y="3330101"/>
            <a:ext cx="2788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Hadoop Architecture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53430" y="2432361"/>
            <a:ext cx="2634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Hadoop </a:t>
            </a:r>
            <a:r>
              <a:rPr lang="en-US" altLang="zh-CN" sz="2400" dirty="0" smtClean="0">
                <a:solidFill>
                  <a:schemeClr val="bg1"/>
                </a:solidFill>
              </a:rPr>
              <a:t>Eco System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57" name="组合 52"/>
          <p:cNvGrpSpPr/>
          <p:nvPr/>
        </p:nvGrpSpPr>
        <p:grpSpPr>
          <a:xfrm rot="10800000" flipH="1">
            <a:off x="4896749" y="1255269"/>
            <a:ext cx="3902236" cy="858274"/>
            <a:chOff x="2252" y="2211771"/>
            <a:chExt cx="3902236" cy="85827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58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4"/>
            <p:cNvSpPr/>
            <p:nvPr/>
          </p:nvSpPr>
          <p:spPr>
            <a:xfrm rot="16200000">
              <a:off x="43400" y="2500579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矩形 44"/>
          <p:cNvSpPr/>
          <p:nvPr/>
        </p:nvSpPr>
        <p:spPr>
          <a:xfrm>
            <a:off x="6017024" y="1411379"/>
            <a:ext cx="2571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Hadoop Command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196164" y="1303083"/>
            <a:ext cx="861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05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593" y="3109181"/>
            <a:ext cx="2808044" cy="1880944"/>
          </a:xfrm>
          <a:prstGeom prst="rect">
            <a:avLst/>
          </a:prstGeom>
        </p:spPr>
      </p:pic>
      <p:grpSp>
        <p:nvGrpSpPr>
          <p:cNvPr id="60" name="组合 52"/>
          <p:cNvGrpSpPr/>
          <p:nvPr/>
        </p:nvGrpSpPr>
        <p:grpSpPr>
          <a:xfrm rot="10800000" flipH="1">
            <a:off x="4896749" y="2206890"/>
            <a:ext cx="3902236" cy="858274"/>
            <a:chOff x="2252" y="2211771"/>
            <a:chExt cx="3902236" cy="85827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1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4"/>
            <p:cNvSpPr/>
            <p:nvPr/>
          </p:nvSpPr>
          <p:spPr>
            <a:xfrm rot="16200000">
              <a:off x="43400" y="2500579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矩形 44"/>
          <p:cNvSpPr/>
          <p:nvPr/>
        </p:nvSpPr>
        <p:spPr>
          <a:xfrm>
            <a:off x="6174244" y="2332224"/>
            <a:ext cx="2257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Reference </a:t>
            </a:r>
            <a:r>
              <a:rPr lang="en-US" altLang="zh-CN" sz="2400" dirty="0" smtClean="0">
                <a:solidFill>
                  <a:schemeClr val="bg1"/>
                </a:solidFill>
              </a:rPr>
              <a:t>Books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196164" y="2223928"/>
            <a:ext cx="861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06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30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44328" y="1287955"/>
            <a:ext cx="265534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</a:t>
            </a:r>
            <a:r>
              <a:rPr lang="en-US" altLang="zh-CN" sz="7200" b="1" dirty="0" smtClean="0">
                <a:solidFill>
                  <a:srgbClr val="1C2B3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708060" y="3911446"/>
            <a:ext cx="37278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Arial Unicode MS" pitchFamily="34" charset="-122"/>
                <a:cs typeface="Arial Unicode MS" pitchFamily="34" charset="-122"/>
              </a:rPr>
              <a:t>Hadoop Architecture</a:t>
            </a:r>
            <a:endParaRPr lang="zh-CN" altLang="en-US" sz="3200" b="1" dirty="0">
              <a:solidFill>
                <a:srgbClr val="1C2B38"/>
              </a:solidFill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66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6407" y="202412"/>
            <a:ext cx="15552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Architecture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766" y="831575"/>
            <a:ext cx="5915414" cy="402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7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6407" y="202412"/>
            <a:ext cx="15552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Architecture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47" y="648571"/>
            <a:ext cx="6882790" cy="423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0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70686" y="202412"/>
            <a:ext cx="2969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Apache Hadoop Version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76" y="602521"/>
            <a:ext cx="7259124" cy="431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8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44328" y="1287955"/>
            <a:ext cx="265534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</a:t>
            </a:r>
            <a:r>
              <a:rPr lang="en-US" altLang="zh-CN" sz="7200" b="1" dirty="0" smtClean="0">
                <a:solidFill>
                  <a:srgbClr val="1C2B38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666767" y="3911446"/>
            <a:ext cx="38104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Hadoop Environment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787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6149" y="208990"/>
            <a:ext cx="2257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Oracle Virtual Box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351" y="743712"/>
            <a:ext cx="7045419" cy="410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8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7760" y="195834"/>
            <a:ext cx="9973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Docker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90" y="743712"/>
            <a:ext cx="7162414" cy="409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7760" y="195834"/>
            <a:ext cx="9973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Docker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9" y="1485284"/>
            <a:ext cx="74104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7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72934" y="195834"/>
            <a:ext cx="3158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Hadoop configuration 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files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252" y="862644"/>
            <a:ext cx="4326797" cy="36331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" y="862645"/>
            <a:ext cx="3788545" cy="2248856"/>
          </a:xfrm>
          <a:prstGeom prst="rect">
            <a:avLst/>
          </a:prstGeom>
        </p:spPr>
      </p:pic>
      <p:sp>
        <p:nvSpPr>
          <p:cNvPr id="9" name="矩形 39"/>
          <p:cNvSpPr/>
          <p:nvPr/>
        </p:nvSpPr>
        <p:spPr>
          <a:xfrm>
            <a:off x="283464" y="3168651"/>
            <a:ext cx="36471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Hadoop 1.x</a:t>
            </a:r>
          </a:p>
          <a:p>
            <a:r>
              <a:rPr lang="en-US" altLang="zh-CN" sz="1600" dirty="0">
                <a:solidFill>
                  <a:srgbClr val="1C2B38"/>
                </a:solidFill>
              </a:rPr>
              <a:t>Hadoop.The.Definitive.Guide.3rd.Edition</a:t>
            </a:r>
            <a:endParaRPr lang="en-US" altLang="zh-CN" sz="1600" dirty="0" smtClean="0">
              <a:solidFill>
                <a:srgbClr val="1C2B38"/>
              </a:solidFill>
            </a:endParaRPr>
          </a:p>
        </p:txBody>
      </p:sp>
      <p:sp>
        <p:nvSpPr>
          <p:cNvPr id="10" name="矩形 39"/>
          <p:cNvSpPr/>
          <p:nvPr/>
        </p:nvSpPr>
        <p:spPr>
          <a:xfrm>
            <a:off x="4160252" y="4495800"/>
            <a:ext cx="36471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Hadoop 2.x</a:t>
            </a:r>
          </a:p>
          <a:p>
            <a:r>
              <a:rPr lang="en-US" altLang="zh-CN" sz="1600" dirty="0" smtClean="0">
                <a:solidFill>
                  <a:srgbClr val="1C2B38"/>
                </a:solidFill>
              </a:rPr>
              <a:t>Hadoop.The.Definitive.Guide.4th.Edition</a:t>
            </a:r>
          </a:p>
        </p:txBody>
      </p:sp>
    </p:spTree>
    <p:extLst>
      <p:ext uri="{BB962C8B-B14F-4D97-AF65-F5344CB8AC3E}">
        <p14:creationId xmlns:p14="http://schemas.microsoft.com/office/powerpoint/2010/main" val="45331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PART5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202892" y="3911446"/>
            <a:ext cx="4738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HDFS &amp; Hadoop Command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328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671403" y="402681"/>
            <a:ext cx="5816184" cy="4289240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2107411" y="1490320"/>
            <a:ext cx="492917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Forgetting </a:t>
            </a:r>
            <a:r>
              <a:rPr lang="en-US" altLang="zh-CN" sz="54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Curve</a:t>
            </a:r>
            <a:endParaRPr lang="zh-CN" altLang="en-US" sz="54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37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5542" y="195834"/>
            <a:ext cx="2428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Google File System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矩形 39"/>
          <p:cNvSpPr/>
          <p:nvPr/>
        </p:nvSpPr>
        <p:spPr>
          <a:xfrm>
            <a:off x="283463" y="4436163"/>
            <a:ext cx="8505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C2B38"/>
                </a:solidFill>
              </a:rPr>
              <a:t>The Google File </a:t>
            </a:r>
            <a:r>
              <a:rPr lang="en-US" altLang="zh-CN" sz="1600" dirty="0" smtClean="0">
                <a:solidFill>
                  <a:srgbClr val="1C2B38"/>
                </a:solidFill>
              </a:rPr>
              <a:t>System</a:t>
            </a: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https://static.googleusercontent.com/media/research.google.com/ja//archive/gfs-sosp2003.pdf</a:t>
            </a:r>
            <a:endParaRPr lang="en-US" altLang="zh-CN" sz="1600" dirty="0" smtClean="0">
              <a:solidFill>
                <a:srgbClr val="1C2B38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49" y="891360"/>
            <a:ext cx="7657431" cy="34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6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8989" y="235302"/>
            <a:ext cx="8851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HDFS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80" y="743712"/>
            <a:ext cx="6304680" cy="415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8989" y="235302"/>
            <a:ext cx="8851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HDFS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76" y="919108"/>
            <a:ext cx="4347742" cy="26695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079" y="2136116"/>
            <a:ext cx="4110425" cy="26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8989" y="235302"/>
            <a:ext cx="8851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HDFS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888437"/>
            <a:ext cx="5495774" cy="3782239"/>
          </a:xfrm>
          <a:prstGeom prst="rect">
            <a:avLst/>
          </a:prstGeom>
        </p:spPr>
      </p:pic>
      <p:sp>
        <p:nvSpPr>
          <p:cNvPr id="7" name="矩形 39"/>
          <p:cNvSpPr/>
          <p:nvPr/>
        </p:nvSpPr>
        <p:spPr>
          <a:xfrm>
            <a:off x="5940310" y="888436"/>
            <a:ext cx="305238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Official Website</a:t>
            </a:r>
            <a:r>
              <a:rPr lang="zh-CN" altLang="en-US" sz="1600" dirty="0">
                <a:solidFill>
                  <a:srgbClr val="1C2B38"/>
                </a:solidFill>
              </a:rPr>
              <a:t> </a:t>
            </a:r>
            <a:r>
              <a:rPr lang="en-US" altLang="zh-CN" sz="1600" dirty="0" smtClean="0">
                <a:solidFill>
                  <a:srgbClr val="1C2B38"/>
                </a:solidFill>
              </a:rPr>
              <a:t>:</a:t>
            </a:r>
          </a:p>
          <a:p>
            <a:endParaRPr lang="en-US" altLang="zh-CN" sz="1600" dirty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https://hadoop.apache.org/docs/stable/hadoop-project-dist/hadoop-common/FileSystemShell.html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endParaRPr lang="en-US" altLang="zh-CN" sz="1600" dirty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https://hadoop.apache.org/docs/r1.0.4/cn/hdfs_shell.html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endParaRPr lang="en-US" altLang="zh-CN" sz="1600" dirty="0">
              <a:solidFill>
                <a:srgbClr val="1C2B38"/>
              </a:solidFill>
            </a:endParaRPr>
          </a:p>
          <a:p>
            <a:endParaRPr lang="en-US" altLang="zh-CN" sz="1600" dirty="0" smtClean="0">
              <a:solidFill>
                <a:srgbClr val="1C2B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8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8989" y="235302"/>
            <a:ext cx="8851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HDFS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06" y="918546"/>
            <a:ext cx="72675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5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4869" y="202412"/>
            <a:ext cx="18149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HDFS Web UI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912942"/>
            <a:ext cx="4740507" cy="27109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571" y="2387965"/>
            <a:ext cx="5755979" cy="238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2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PART6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065953" y="3911446"/>
            <a:ext cx="30121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Reference Books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189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2300" y="198170"/>
            <a:ext cx="898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Books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19" y="780743"/>
            <a:ext cx="3038098" cy="3979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274" y="780742"/>
            <a:ext cx="3222328" cy="397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4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026546" y="1491883"/>
            <a:ext cx="30909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 err="1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HomeWork</a:t>
            </a:r>
            <a:endParaRPr lang="en-US" altLang="zh-CN" sz="4800" b="1" dirty="0" smtClean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628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2946394" y="1287955"/>
            <a:ext cx="3251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The End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534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22677" y="188562"/>
            <a:ext cx="26677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Forgetting Curve</a:t>
            </a:r>
          </a:p>
          <a:p>
            <a:r>
              <a:rPr lang="en-US" altLang="zh-CN" sz="2000" b="1" dirty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Hermann </a:t>
            </a:r>
            <a:r>
              <a:rPr lang="en-US" altLang="zh-CN" sz="2000" b="1" dirty="0" err="1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Ebbinghaus</a:t>
            </a:r>
            <a:endParaRPr lang="en-US" altLang="zh-CN" sz="2000" b="1" dirty="0" smtClean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902" y="896448"/>
            <a:ext cx="5324475" cy="399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4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2220" y="203552"/>
            <a:ext cx="27286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Cone Of Learning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1"/>
          <a:stretch/>
        </p:blipFill>
        <p:spPr>
          <a:xfrm>
            <a:off x="1112348" y="743712"/>
            <a:ext cx="6536900" cy="425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6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44328" y="1287955"/>
            <a:ext cx="265534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</a:t>
            </a:r>
            <a:r>
              <a:rPr lang="en-US" altLang="zh-CN" sz="7200" b="1" dirty="0" smtClean="0">
                <a:solidFill>
                  <a:srgbClr val="1C2B38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927861" y="3911446"/>
            <a:ext cx="32882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Preliminary </a:t>
            </a:r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Topics</a:t>
            </a:r>
          </a:p>
          <a:p>
            <a:pPr algn="ctr"/>
            <a:r>
              <a:rPr lang="ja-JP" altLang="en-US" sz="3200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事前準備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96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88569" y="235302"/>
            <a:ext cx="7986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Linux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32160" y="3465906"/>
            <a:ext cx="27949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Official Website</a:t>
            </a:r>
            <a:r>
              <a:rPr lang="zh-CN" altLang="en-US" sz="1600" dirty="0">
                <a:solidFill>
                  <a:srgbClr val="1C2B38"/>
                </a:solidFill>
              </a:rPr>
              <a:t> </a:t>
            </a:r>
            <a:r>
              <a:rPr lang="en-US" altLang="zh-CN" sz="1600" dirty="0">
                <a:solidFill>
                  <a:srgbClr val="1C2B38"/>
                </a:solidFill>
              </a:rPr>
              <a:t>: 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https://www.ubuntu.com/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http://</a:t>
            </a:r>
            <a:r>
              <a:rPr lang="en-US" altLang="zh-CN" sz="1600" dirty="0" smtClean="0">
                <a:solidFill>
                  <a:srgbClr val="1C2B38"/>
                </a:solidFill>
              </a:rPr>
              <a:t>releases.ubuntu.com/</a:t>
            </a:r>
          </a:p>
          <a:p>
            <a:endParaRPr lang="en-US" altLang="zh-CN" sz="1600" dirty="0" smtClean="0">
              <a:solidFill>
                <a:srgbClr val="1C2B38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0" y="1252630"/>
            <a:ext cx="2845976" cy="20120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039" y="1188401"/>
            <a:ext cx="2857500" cy="1962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304" y="1188401"/>
            <a:ext cx="1945887" cy="2140476"/>
          </a:xfrm>
          <a:prstGeom prst="rect">
            <a:avLst/>
          </a:prstGeom>
        </p:spPr>
      </p:pic>
      <p:sp>
        <p:nvSpPr>
          <p:cNvPr id="10" name="矩形 39"/>
          <p:cNvSpPr/>
          <p:nvPr/>
        </p:nvSpPr>
        <p:spPr>
          <a:xfrm>
            <a:off x="3086244" y="3449281"/>
            <a:ext cx="32298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Official Website</a:t>
            </a:r>
            <a:r>
              <a:rPr lang="zh-CN" altLang="en-US" sz="1600" dirty="0">
                <a:solidFill>
                  <a:srgbClr val="1C2B38"/>
                </a:solidFill>
              </a:rPr>
              <a:t> </a:t>
            </a:r>
            <a:r>
              <a:rPr lang="en-US" altLang="zh-CN" sz="1600" dirty="0">
                <a:solidFill>
                  <a:srgbClr val="1C2B38"/>
                </a:solidFill>
              </a:rPr>
              <a:t>: 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</a:t>
            </a:r>
            <a:r>
              <a:rPr lang="en-US" altLang="zh-CN" sz="1600" dirty="0" smtClean="0">
                <a:solidFill>
                  <a:srgbClr val="1C2B38"/>
                </a:solidFill>
              </a:rPr>
              <a:t>www.centos.org/</a:t>
            </a: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https://www.centos.org/download</a:t>
            </a:r>
            <a:r>
              <a:rPr lang="en-US" altLang="zh-CN" sz="1600" dirty="0" smtClean="0">
                <a:solidFill>
                  <a:srgbClr val="1C2B38"/>
                </a:solidFill>
              </a:rPr>
              <a:t>/</a:t>
            </a: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https://wiki.centos.org/Download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endParaRPr lang="en-US" altLang="zh-CN" sz="1600" dirty="0" smtClean="0">
              <a:solidFill>
                <a:srgbClr val="1C2B38"/>
              </a:solidFill>
            </a:endParaRPr>
          </a:p>
        </p:txBody>
      </p:sp>
      <p:sp>
        <p:nvSpPr>
          <p:cNvPr id="11" name="矩形 39"/>
          <p:cNvSpPr/>
          <p:nvPr/>
        </p:nvSpPr>
        <p:spPr>
          <a:xfrm>
            <a:off x="6481799" y="3513511"/>
            <a:ext cx="25646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Official Website</a:t>
            </a:r>
            <a:r>
              <a:rPr lang="zh-CN" altLang="en-US" sz="1600" dirty="0">
                <a:solidFill>
                  <a:srgbClr val="1C2B38"/>
                </a:solidFill>
              </a:rPr>
              <a:t> </a:t>
            </a:r>
            <a:r>
              <a:rPr lang="en-US" altLang="zh-CN" sz="1600" dirty="0">
                <a:solidFill>
                  <a:srgbClr val="1C2B38"/>
                </a:solidFill>
              </a:rPr>
              <a:t>: 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</a:t>
            </a:r>
            <a:r>
              <a:rPr lang="en-US" altLang="zh-CN" sz="1600" dirty="0" smtClean="0">
                <a:solidFill>
                  <a:srgbClr val="1C2B38"/>
                </a:solidFill>
              </a:rPr>
              <a:t>www.redhat.com/en</a:t>
            </a:r>
          </a:p>
          <a:p>
            <a:endParaRPr lang="en-US" altLang="zh-CN" sz="1600" dirty="0" smtClean="0">
              <a:solidFill>
                <a:srgbClr val="1C2B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4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10087" y="215568"/>
            <a:ext cx="1784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SSH 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Terminal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5" y="863644"/>
            <a:ext cx="3642411" cy="17893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01"/>
          <a:stretch/>
        </p:blipFill>
        <p:spPr>
          <a:xfrm>
            <a:off x="265515" y="2894362"/>
            <a:ext cx="6950098" cy="2045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28" y="863644"/>
            <a:ext cx="4824570" cy="281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22846" y="235302"/>
            <a:ext cx="19559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Virtual Machine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3069071"/>
            <a:ext cx="2076923" cy="14907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997453"/>
            <a:ext cx="3147294" cy="18178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86" y="997453"/>
            <a:ext cx="1974314" cy="17614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30" y="3195330"/>
            <a:ext cx="6429375" cy="1238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91" y="997453"/>
            <a:ext cx="3077737" cy="15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6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3964</TotalTime>
  <Words>234</Words>
  <Application>Microsoft Office PowerPoint</Application>
  <PresentationFormat>On-screen Show (16:9)</PresentationFormat>
  <Paragraphs>126</Paragraphs>
  <Slides>39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宋体</vt:lpstr>
      <vt:lpstr>Arial Unicode MS</vt:lpstr>
      <vt:lpstr>Calibri</vt:lpstr>
      <vt:lpstr>ＭＳ Ｐゴシック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ran xu</cp:lastModifiedBy>
  <cp:revision>327</cp:revision>
  <dcterms:modified xsi:type="dcterms:W3CDTF">2017-05-12T15:25:02Z</dcterms:modified>
</cp:coreProperties>
</file>